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Bebas Neue Bold" panose="020B0604020202020204" charset="0"/>
      <p:regular r:id="rId17"/>
    </p:embeddedFont>
    <p:embeddedFont>
      <p:font typeface="Intro Rust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20B0604020202020204" charset="0"/>
      <p:regular r:id="rId20"/>
    </p:embeddedFont>
    <p:embeddedFont>
      <p:font typeface="Poppins Light" panose="000004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svg"/><Relationship Id="rId7" Type="http://schemas.openxmlformats.org/officeDocument/2006/relationships/image" Target="../media/image10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87942" y="1157577"/>
            <a:ext cx="8512116" cy="7971845"/>
          </a:xfrm>
          <a:custGeom>
            <a:avLst/>
            <a:gdLst/>
            <a:ahLst/>
            <a:cxnLst/>
            <a:rect l="l" t="t" r="r" b="b"/>
            <a:pathLst>
              <a:path w="8512116" h="7971845">
                <a:moveTo>
                  <a:pt x="0" y="0"/>
                </a:moveTo>
                <a:lnTo>
                  <a:pt x="8512116" y="0"/>
                </a:lnTo>
                <a:lnTo>
                  <a:pt x="8512116" y="7971845"/>
                </a:lnTo>
                <a:lnTo>
                  <a:pt x="0" y="7971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2" r="-1162"/>
            </a:stretch>
          </a:blipFill>
        </p:spPr>
        <p:txBody>
          <a:bodyPr/>
          <a:lstStyle/>
          <a:p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7195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254436" y="1375047"/>
            <a:ext cx="1729397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254436" y="1375047"/>
            <a:ext cx="10446312" cy="8617242"/>
          </a:xfrm>
          <a:custGeom>
            <a:avLst/>
            <a:gdLst/>
            <a:ahLst/>
            <a:cxnLst/>
            <a:rect l="l" t="t" r="r" b="b"/>
            <a:pathLst>
              <a:path w="10446312" h="8617242">
                <a:moveTo>
                  <a:pt x="0" y="0"/>
                </a:moveTo>
                <a:lnTo>
                  <a:pt x="10446312" y="0"/>
                </a:lnTo>
                <a:lnTo>
                  <a:pt x="10446312" y="8617242"/>
                </a:lnTo>
                <a:lnTo>
                  <a:pt x="0" y="86172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87" t="-752" r="-50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4592019" y="-1439"/>
            <a:ext cx="9103961" cy="1376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70"/>
              </a:lnSpc>
              <a:spcBef>
                <a:spcPct val="0"/>
              </a:spcBef>
            </a:pPr>
            <a:r>
              <a:rPr lang="en-US" sz="7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DEI CASI D’USO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14022" y="1618121"/>
            <a:ext cx="6174145" cy="158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696" lvl="1">
              <a:lnSpc>
                <a:spcPts val="4159"/>
              </a:lnSpc>
            </a:pPr>
            <a:r>
              <a:rPr lang="it-IT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Descrizione delle funzioni e dei servizi offerti dal sistema, con gli </a:t>
            </a:r>
            <a:r>
              <a:rPr lang="en-US" sz="2800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attori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Gestore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Banca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47386" y="1310464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450096" y="1605175"/>
            <a:ext cx="878961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933831" y="425834"/>
            <a:ext cx="6908989" cy="9435332"/>
          </a:xfrm>
          <a:custGeom>
            <a:avLst/>
            <a:gdLst/>
            <a:ahLst/>
            <a:cxnLst/>
            <a:rect l="l" t="t" r="r" b="b"/>
            <a:pathLst>
              <a:path w="6249985" h="9040991">
                <a:moveTo>
                  <a:pt x="0" y="0"/>
                </a:moveTo>
                <a:lnTo>
                  <a:pt x="6249985" y="0"/>
                </a:lnTo>
                <a:lnTo>
                  <a:pt x="6249985" y="9040990"/>
                </a:lnTo>
                <a:lnTo>
                  <a:pt x="0" y="9040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7" b="-3081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1160326" y="179910"/>
            <a:ext cx="7369149" cy="1161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70"/>
              </a:lnSpc>
              <a:spcBef>
                <a:spcPct val="0"/>
              </a:spcBef>
            </a:pPr>
            <a:r>
              <a:rPr lang="en-US" sz="7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DI SEQUENZA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0635" y="1899885"/>
            <a:ext cx="8328533" cy="1550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Illustrazione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flusso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logico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porta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dalla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alla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visualizzazione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3D.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592813" y="10612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203779" y="1355997"/>
            <a:ext cx="16432791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203779" y="1721792"/>
            <a:ext cx="8288373" cy="7889781"/>
          </a:xfrm>
          <a:custGeom>
            <a:avLst/>
            <a:gdLst/>
            <a:ahLst/>
            <a:cxnLst/>
            <a:rect l="l" t="t" r="r" b="b"/>
            <a:pathLst>
              <a:path w="8288373" h="7889781">
                <a:moveTo>
                  <a:pt x="0" y="0"/>
                </a:moveTo>
                <a:lnTo>
                  <a:pt x="8288373" y="0"/>
                </a:lnTo>
                <a:lnTo>
                  <a:pt x="8288373" y="7889780"/>
                </a:lnTo>
                <a:lnTo>
                  <a:pt x="0" y="7889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2" r="-18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4775165" y="-217982"/>
            <a:ext cx="9433974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DELLE CLASSI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76810" y="1645592"/>
            <a:ext cx="6900412" cy="1545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Struttura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legami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entità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Location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2114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50619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4231131" y="-44920"/>
            <a:ext cx="9825737" cy="1551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70"/>
              </a:lnSpc>
              <a:spcBef>
                <a:spcPct val="0"/>
              </a:spcBef>
            </a:pPr>
            <a:r>
              <a:rPr lang="en-US" sz="8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STIMA DEI COSTI (COCOMO)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32331" y="1800908"/>
            <a:ext cx="14298292" cy="4866592"/>
            <a:chOff x="0" y="0"/>
            <a:chExt cx="3765805" cy="13971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65805" cy="1397126"/>
            </a:xfrm>
            <a:custGeom>
              <a:avLst/>
              <a:gdLst/>
              <a:ahLst/>
              <a:cxnLst/>
              <a:rect l="l" t="t" r="r" b="b"/>
              <a:pathLst>
                <a:path w="3765805" h="1397126">
                  <a:moveTo>
                    <a:pt x="0" y="0"/>
                  </a:moveTo>
                  <a:lnTo>
                    <a:pt x="3765805" y="0"/>
                  </a:lnTo>
                  <a:lnTo>
                    <a:pt x="3765805" y="1397126"/>
                  </a:lnTo>
                  <a:lnTo>
                    <a:pt x="0" y="1397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3765805" cy="1463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139238" y="4318094"/>
            <a:ext cx="9525" cy="927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835656" y="1844966"/>
            <a:ext cx="13485139" cy="2814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2.4 (Progetto semplice e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piccole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dimensioni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1.05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0.38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KLOC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1 (=&gt; 1000 -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Numero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massimo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righe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codice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utilizzabili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9238" y="4299044"/>
            <a:ext cx="9525" cy="150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30"/>
              </a:lnSpc>
              <a:spcBef>
                <a:spcPct val="0"/>
              </a:spcBef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1835656" y="4854667"/>
            <a:ext cx="11435827" cy="1690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Effort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a x (KLOC)^b = 2.4 x (1)^1.05 = 2.4 PM (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/Mese)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Time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</a:t>
            </a: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 x (Effort)^d = 2.5 x (2.4)^0.38 = 3.5 M (Mesi)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3781" y="108033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AutoShape 3"/>
          <p:cNvSpPr/>
          <p:nvPr/>
        </p:nvSpPr>
        <p:spPr>
          <a:xfrm flipV="1">
            <a:off x="425290" y="1375047"/>
            <a:ext cx="1722849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4" name="TextBox 4"/>
          <p:cNvSpPr txBox="1"/>
          <p:nvPr/>
        </p:nvSpPr>
        <p:spPr>
          <a:xfrm>
            <a:off x="3225893" y="-198932"/>
            <a:ext cx="11826688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CONCLUSIONI E SVILUPPI FUTURI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39238" y="4346985"/>
            <a:ext cx="9525" cy="592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0"/>
              </a:lnSpc>
              <a:spcBef>
                <a:spcPct val="0"/>
              </a:spcBef>
            </a:pPr>
            <a:endParaRPr dirty="0"/>
          </a:p>
        </p:txBody>
      </p:sp>
      <p:sp>
        <p:nvSpPr>
          <p:cNvPr id="6" name="TextBox 6"/>
          <p:cNvSpPr txBox="1"/>
          <p:nvPr/>
        </p:nvSpPr>
        <p:spPr>
          <a:xfrm>
            <a:off x="415764" y="1805108"/>
            <a:ext cx="17446946" cy="2821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riscontrati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svolto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senza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particolari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problematiche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legate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ritardi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consegna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mancate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conoscenze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specifiche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materia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Le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difficoltà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state legate alla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data 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poca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esperienza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nell’utilizzo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linguaggi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programmazione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della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stessa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Unity.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Miglioramenti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5290" y="4649258"/>
            <a:ext cx="17228492" cy="4404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cambiamento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principale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compiere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fase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successiva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rappresentazione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verosimile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realistico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poiché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prodotto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solo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esempio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far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visivamente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quale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nostra idea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Un’altra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modifica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può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movimento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fluido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dell’auto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vista del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chiara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Inoltre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per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semplice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coerente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andando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rimuovere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l’app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“container”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permettendo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all’utente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velocemente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2219"/>
              </a:lnSpc>
              <a:spcBef>
                <a:spcPct val="0"/>
              </a:spcBef>
            </a:pPr>
            <a:endParaRPr lang="en-US" sz="261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7438740" y="73398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AutoShape 4"/>
          <p:cNvSpPr/>
          <p:nvPr/>
        </p:nvSpPr>
        <p:spPr>
          <a:xfrm flipV="1">
            <a:off x="1028700" y="1028700"/>
            <a:ext cx="1641004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5" name="AutoShape 5"/>
          <p:cNvSpPr/>
          <p:nvPr/>
        </p:nvSpPr>
        <p:spPr>
          <a:xfrm>
            <a:off x="3050774" y="8110218"/>
            <a:ext cx="12186453" cy="0"/>
          </a:xfrm>
          <a:prstGeom prst="line">
            <a:avLst/>
          </a:prstGeom>
          <a:ln w="19050" cap="flat">
            <a:gradFill>
              <a:gsLst>
                <a:gs pos="0">
                  <a:srgbClr val="FFFFFF">
                    <a:alpha val="0"/>
                  </a:srgbClr>
                </a:gs>
                <a:gs pos="50000">
                  <a:srgbClr val="FFF500">
                    <a:alpha val="185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3376792" y="1760165"/>
            <a:ext cx="11713855" cy="67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78"/>
              </a:lnSpc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GRAZIE PER</a:t>
            </a:r>
          </a:p>
          <a:p>
            <a:pPr algn="ctr">
              <a:lnSpc>
                <a:spcPts val="26978"/>
              </a:lnSpc>
              <a:spcBef>
                <a:spcPct val="0"/>
              </a:spcBef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L’ATTENZIONE!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Freeform 3"/>
          <p:cNvSpPr/>
          <p:nvPr/>
        </p:nvSpPr>
        <p:spPr>
          <a:xfrm>
            <a:off x="15302598" y="6328780"/>
            <a:ext cx="2474539" cy="3338333"/>
          </a:xfrm>
          <a:custGeom>
            <a:avLst/>
            <a:gdLst/>
            <a:ahLst/>
            <a:cxnLst/>
            <a:rect l="l" t="t" r="r" b="b"/>
            <a:pathLst>
              <a:path w="2474539" h="3338333">
                <a:moveTo>
                  <a:pt x="0" y="0"/>
                </a:moveTo>
                <a:lnTo>
                  <a:pt x="2474539" y="0"/>
                </a:lnTo>
                <a:lnTo>
                  <a:pt x="2474539" y="3338332"/>
                </a:lnTo>
                <a:lnTo>
                  <a:pt x="0" y="3338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4" name="AutoShape 4"/>
          <p:cNvSpPr/>
          <p:nvPr/>
        </p:nvSpPr>
        <p:spPr>
          <a:xfrm>
            <a:off x="1993211" y="2578554"/>
            <a:ext cx="1430157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5" name="TextBox 5"/>
          <p:cNvSpPr txBox="1"/>
          <p:nvPr/>
        </p:nvSpPr>
        <p:spPr>
          <a:xfrm>
            <a:off x="2603610" y="455435"/>
            <a:ext cx="13090612" cy="1811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il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futuro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del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parcheggio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autonomo</a:t>
            </a:r>
            <a:endParaRPr lang="en-US" sz="5200" dirty="0">
              <a:solidFill>
                <a:srgbClr val="FFF500"/>
              </a:solidFill>
              <a:latin typeface="Intro Rust"/>
              <a:ea typeface="Intro Rust"/>
              <a:cs typeface="Intro Rust"/>
              <a:sym typeface="Intro Rus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25279" y="3146900"/>
            <a:ext cx="13864027" cy="4397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 Progetto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EasyParking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rappresenta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un’applicazione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occupa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gestire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 il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parcheggio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un locale in modo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efficiente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sicuro</a:t>
            </a:r>
            <a:r>
              <a:rPr lang="en-US" sz="3314" u="sng" dirty="0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l">
              <a:lnSpc>
                <a:spcPts val="4639"/>
              </a:lnSpc>
            </a:pPr>
            <a:endParaRPr lang="en-US" sz="3314" u="sng" dirty="0">
              <a:solidFill>
                <a:srgbClr val="FFF500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di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sviluppo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(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gruppo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lavoro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composto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da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Fabio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Cofano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Francesco Flore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 </a:t>
            </a:r>
          </a:p>
          <a:p>
            <a:pPr algn="ctr">
              <a:lnSpc>
                <a:spcPts val="7291"/>
              </a:lnSpc>
              <a:spcBef>
                <a:spcPct val="0"/>
              </a:spcBef>
            </a:pPr>
            <a:endParaRPr lang="en-US" sz="3314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59807" y="139397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348249" y="1688684"/>
            <a:ext cx="1711155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5610098" y="40252"/>
            <a:ext cx="6587859" cy="1452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036"/>
              </a:lnSpc>
              <a:spcBef>
                <a:spcPct val="0"/>
              </a:spcBef>
            </a:pPr>
            <a:r>
              <a:rPr lang="en-US" sz="9311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 NOSTRI OBIETTIVI</a:t>
            </a:r>
          </a:p>
        </p:txBody>
      </p:sp>
      <p:sp>
        <p:nvSpPr>
          <p:cNvPr id="5" name="Freeform 5"/>
          <p:cNvSpPr/>
          <p:nvPr/>
        </p:nvSpPr>
        <p:spPr>
          <a:xfrm>
            <a:off x="2809016" y="4096318"/>
            <a:ext cx="3670756" cy="3419824"/>
          </a:xfrm>
          <a:custGeom>
            <a:avLst/>
            <a:gdLst/>
            <a:ahLst/>
            <a:cxnLst/>
            <a:rect l="l" t="t" r="r" b="b"/>
            <a:pathLst>
              <a:path w="3670756" h="3419824">
                <a:moveTo>
                  <a:pt x="0" y="0"/>
                </a:moveTo>
                <a:lnTo>
                  <a:pt x="3670756" y="0"/>
                </a:lnTo>
                <a:lnTo>
                  <a:pt x="3670756" y="3419824"/>
                </a:lnTo>
                <a:lnTo>
                  <a:pt x="0" y="3419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4" r="-1170" b="-7919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6" name="Freeform 6"/>
          <p:cNvSpPr/>
          <p:nvPr/>
        </p:nvSpPr>
        <p:spPr>
          <a:xfrm>
            <a:off x="11085088" y="6072934"/>
            <a:ext cx="6144246" cy="3419820"/>
          </a:xfrm>
          <a:custGeom>
            <a:avLst/>
            <a:gdLst/>
            <a:ahLst/>
            <a:cxnLst/>
            <a:rect l="l" t="t" r="r" b="b"/>
            <a:pathLst>
              <a:path w="7147255" h="3805181">
                <a:moveTo>
                  <a:pt x="0" y="0"/>
                </a:moveTo>
                <a:lnTo>
                  <a:pt x="7147255" y="0"/>
                </a:lnTo>
                <a:lnTo>
                  <a:pt x="7147255" y="3805181"/>
                </a:lnTo>
                <a:lnTo>
                  <a:pt x="0" y="380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6372" b="-5145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1028700" y="2081795"/>
            <a:ext cx="8115300" cy="143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1.Riduzione Lavoro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Illegale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Rimozione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“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parcheggiatori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abusivi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”, figure designate in modo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illecito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dai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proprietari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 da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terzi</a:t>
            </a:r>
            <a:endParaRPr lang="en-US" sz="2699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33918" y="3533835"/>
            <a:ext cx="6425889" cy="1924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Localizzazione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Parcheggio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Risoluzione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problema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dell'auto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"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smarrita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" (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utenti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dimenticano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posizione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proprio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veicolo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).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52625" y="8056384"/>
            <a:ext cx="7855431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3.Efficienza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Operativa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Eliminazione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confusione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ritardi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all'ingresso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all’uscita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locali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</p:txBody>
      </p:sp>
      <p:sp>
        <p:nvSpPr>
          <p:cNvPr id="11" name="Freeform 11"/>
          <p:cNvSpPr/>
          <p:nvPr/>
        </p:nvSpPr>
        <p:spPr>
          <a:xfrm>
            <a:off x="525788" y="1993186"/>
            <a:ext cx="8237212" cy="1710022"/>
          </a:xfrm>
          <a:custGeom>
            <a:avLst/>
            <a:gdLst/>
            <a:ahLst/>
            <a:cxnLst/>
            <a:rect l="l" t="t" r="r" b="b"/>
            <a:pathLst>
              <a:path w="2243269" h="417075">
                <a:moveTo>
                  <a:pt x="0" y="0"/>
                </a:moveTo>
                <a:lnTo>
                  <a:pt x="2243269" y="0"/>
                </a:lnTo>
                <a:lnTo>
                  <a:pt x="2243269" y="417075"/>
                </a:lnTo>
                <a:lnTo>
                  <a:pt x="0" y="417075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19050" cap="sq">
            <a:solidFill>
              <a:srgbClr val="FFF500"/>
            </a:solidFill>
            <a:prstDash val="lgDash"/>
            <a:miter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13" name="Group 13"/>
          <p:cNvGrpSpPr/>
          <p:nvPr/>
        </p:nvGrpSpPr>
        <p:grpSpPr>
          <a:xfrm>
            <a:off x="10693552" y="3383647"/>
            <a:ext cx="6927319" cy="2224687"/>
            <a:chOff x="0" y="0"/>
            <a:chExt cx="1910369" cy="5859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0369" cy="585926"/>
            </a:xfrm>
            <a:custGeom>
              <a:avLst/>
              <a:gdLst/>
              <a:ahLst/>
              <a:cxnLst/>
              <a:rect l="l" t="t" r="r" b="b"/>
              <a:pathLst>
                <a:path w="1910369" h="585926">
                  <a:moveTo>
                    <a:pt x="0" y="0"/>
                  </a:moveTo>
                  <a:lnTo>
                    <a:pt x="1910369" y="0"/>
                  </a:lnTo>
                  <a:lnTo>
                    <a:pt x="1910369" y="585926"/>
                  </a:lnTo>
                  <a:lnTo>
                    <a:pt x="0" y="5859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1910369" cy="652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57579" y="7585874"/>
            <a:ext cx="8872221" cy="2173076"/>
            <a:chOff x="0" y="-66675"/>
            <a:chExt cx="2336717" cy="498300"/>
          </a:xfrm>
        </p:grpSpPr>
        <p:sp>
          <p:nvSpPr>
            <p:cNvPr id="17" name="Freeform 17"/>
            <p:cNvSpPr/>
            <p:nvPr/>
          </p:nvSpPr>
          <p:spPr>
            <a:xfrm>
              <a:off x="93448" y="3149"/>
              <a:ext cx="2243269" cy="428476"/>
            </a:xfrm>
            <a:custGeom>
              <a:avLst/>
              <a:gdLst/>
              <a:ahLst/>
              <a:cxnLst/>
              <a:rect l="l" t="t" r="r" b="b"/>
              <a:pathLst>
                <a:path w="2243269" h="428476">
                  <a:moveTo>
                    <a:pt x="0" y="0"/>
                  </a:moveTo>
                  <a:lnTo>
                    <a:pt x="2243269" y="0"/>
                  </a:lnTo>
                  <a:lnTo>
                    <a:pt x="2243269" y="428476"/>
                  </a:lnTo>
                  <a:lnTo>
                    <a:pt x="0" y="4284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243269" cy="49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306806" y="131415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08864"/>
            <a:ext cx="1598040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grpSp>
        <p:nvGrpSpPr>
          <p:cNvPr id="4" name="Group 4"/>
          <p:cNvGrpSpPr/>
          <p:nvPr/>
        </p:nvGrpSpPr>
        <p:grpSpPr>
          <a:xfrm>
            <a:off x="9862647" y="2275613"/>
            <a:ext cx="6701649" cy="6402521"/>
            <a:chOff x="0" y="0"/>
            <a:chExt cx="2831993" cy="10205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31993" cy="1020599"/>
            </a:xfrm>
            <a:custGeom>
              <a:avLst/>
              <a:gdLst/>
              <a:ahLst/>
              <a:cxnLst/>
              <a:rect l="l" t="t" r="r" b="b"/>
              <a:pathLst>
                <a:path w="2831993" h="1020599">
                  <a:moveTo>
                    <a:pt x="0" y="0"/>
                  </a:moveTo>
                  <a:lnTo>
                    <a:pt x="2831993" y="0"/>
                  </a:lnTo>
                  <a:lnTo>
                    <a:pt x="2831993" y="1020599"/>
                  </a:lnTo>
                  <a:lnTo>
                    <a:pt x="0" y="1020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831993" cy="1087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130279" y="2683334"/>
            <a:ext cx="1108167" cy="1222805"/>
          </a:xfrm>
          <a:custGeom>
            <a:avLst/>
            <a:gdLst/>
            <a:ahLst/>
            <a:cxnLst/>
            <a:rect l="l" t="t" r="r" b="b"/>
            <a:pathLst>
              <a:path w="1108167" h="1222805">
                <a:moveTo>
                  <a:pt x="0" y="0"/>
                </a:moveTo>
                <a:lnTo>
                  <a:pt x="1108166" y="0"/>
                </a:lnTo>
                <a:lnTo>
                  <a:pt x="1108166" y="1222805"/>
                </a:lnTo>
                <a:lnTo>
                  <a:pt x="0" y="1222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130279" y="4698338"/>
            <a:ext cx="1083782" cy="1115863"/>
          </a:xfrm>
          <a:custGeom>
            <a:avLst/>
            <a:gdLst/>
            <a:ahLst/>
            <a:cxnLst/>
            <a:rect l="l" t="t" r="r" b="b"/>
            <a:pathLst>
              <a:path w="1083782" h="1115863">
                <a:moveTo>
                  <a:pt x="0" y="0"/>
                </a:moveTo>
                <a:lnTo>
                  <a:pt x="1083781" y="0"/>
                </a:lnTo>
                <a:lnTo>
                  <a:pt x="1083781" y="1115862"/>
                </a:lnTo>
                <a:lnTo>
                  <a:pt x="0" y="11158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2048925" y="4002213"/>
            <a:ext cx="3497040" cy="4293883"/>
          </a:xfrm>
          <a:custGeom>
            <a:avLst/>
            <a:gdLst/>
            <a:ahLst/>
            <a:cxnLst/>
            <a:rect l="l" t="t" r="r" b="b"/>
            <a:pathLst>
              <a:path w="3497040" h="4293883">
                <a:moveTo>
                  <a:pt x="0" y="0"/>
                </a:moveTo>
                <a:lnTo>
                  <a:pt x="3497040" y="0"/>
                </a:lnTo>
                <a:lnTo>
                  <a:pt x="3497040" y="4293883"/>
                </a:lnTo>
                <a:lnTo>
                  <a:pt x="0" y="42938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053" r="-1473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411957" y="309945"/>
            <a:ext cx="12744061" cy="10048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70"/>
              </a:lnSpc>
              <a:spcBef>
                <a:spcPct val="0"/>
              </a:spcBef>
            </a:pP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USER JOURNEY: UN'ESPERIENZA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rapida</a:t>
            </a: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ed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efficace</a:t>
            </a:r>
            <a:endParaRPr lang="en-US" sz="6407" b="1" dirty="0">
              <a:solidFill>
                <a:srgbClr val="FFF500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94244" y="2196924"/>
            <a:ext cx="2411291" cy="59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Processo: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85843" y="2588084"/>
            <a:ext cx="6257871" cy="1173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 u="sng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Tutto ciò che ti serve a portata di click</a:t>
            </a: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!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808430"/>
            <a:ext cx="7755288" cy="6859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Registrazione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e Login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Accesso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credenziali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Ricerca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Intelligente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località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della data e degli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orari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arrivo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uscita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Selezione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Posto: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mostra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esclusivamente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disponibili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quella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data e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preciso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slot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temporale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Transazione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Protetta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tramite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gateway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esterni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(es. PayPal)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conferma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immediata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Navigazione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Attivazione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virtuale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raggiungimento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auto.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endParaRPr lang="en-US" sz="257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47280" y="148270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028700" y="1777420"/>
            <a:ext cx="1630381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1028700" y="2558020"/>
            <a:ext cx="7079533" cy="477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 3D: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Un'auto virtuale guida l'utente dall'ingresso del locale al posto assegnato.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Supporto per uscita: 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Ottimizzazione del tragitto verso l'uscita al termine della permanenza.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Tecnologia: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Utilizzo di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Unity (C#)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NavMesh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percorsi fluidi e senza lag.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2144462"/>
            <a:ext cx="7429500" cy="5275316"/>
            <a:chOff x="0" y="0"/>
            <a:chExt cx="2221653" cy="13893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21653" cy="1389384"/>
            </a:xfrm>
            <a:custGeom>
              <a:avLst/>
              <a:gdLst/>
              <a:ahLst/>
              <a:cxnLst/>
              <a:rect l="l" t="t" r="r" b="b"/>
              <a:pathLst>
                <a:path w="2221653" h="1389384">
                  <a:moveTo>
                    <a:pt x="0" y="0"/>
                  </a:moveTo>
                  <a:lnTo>
                    <a:pt x="2221653" y="0"/>
                  </a:lnTo>
                  <a:lnTo>
                    <a:pt x="2221653" y="1389384"/>
                  </a:lnTo>
                  <a:lnTo>
                    <a:pt x="0" y="13893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2221653" cy="14560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833769" y="2187080"/>
            <a:ext cx="5473622" cy="2794100"/>
          </a:xfrm>
          <a:custGeom>
            <a:avLst/>
            <a:gdLst/>
            <a:ahLst/>
            <a:cxnLst/>
            <a:rect l="l" t="t" r="r" b="b"/>
            <a:pathLst>
              <a:path w="5473622" h="2794100">
                <a:moveTo>
                  <a:pt x="0" y="0"/>
                </a:moveTo>
                <a:lnTo>
                  <a:pt x="5473622" y="0"/>
                </a:lnTo>
                <a:lnTo>
                  <a:pt x="5473622" y="2794100"/>
                </a:lnTo>
                <a:lnTo>
                  <a:pt x="0" y="27941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230" t="-112623" r="-98442" b="-11570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0285969" y="5581255"/>
            <a:ext cx="6973331" cy="3846511"/>
          </a:xfrm>
          <a:custGeom>
            <a:avLst/>
            <a:gdLst/>
            <a:ahLst/>
            <a:cxnLst/>
            <a:rect l="l" t="t" r="r" b="b"/>
            <a:pathLst>
              <a:path w="6973331" h="3846511">
                <a:moveTo>
                  <a:pt x="0" y="0"/>
                </a:moveTo>
                <a:lnTo>
                  <a:pt x="6973331" y="0"/>
                </a:lnTo>
                <a:lnTo>
                  <a:pt x="6973331" y="3846512"/>
                </a:lnTo>
                <a:lnTo>
                  <a:pt x="0" y="38465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087" r="-2695" b="-308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035800" y="90595"/>
            <a:ext cx="14216400" cy="1362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90"/>
              </a:lnSpc>
              <a:spcBef>
                <a:spcPct val="0"/>
              </a:spcBef>
            </a:pPr>
            <a:r>
              <a:rPr lang="en-US" sz="87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VISUALIZZAZIONE VIRTUALE DEL PERCORSO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369" b="1951"/>
          <a:stretch>
            <a:fillRect/>
          </a:stretch>
        </p:blipFill>
        <p:spPr>
          <a:xfrm>
            <a:off x="1169071" y="853595"/>
            <a:ext cx="15949858" cy="8404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53763" y="1808722"/>
            <a:ext cx="12980474" cy="8321487"/>
            <a:chOff x="0" y="-66675"/>
            <a:chExt cx="3418726" cy="2100637"/>
          </a:xfrm>
        </p:grpSpPr>
        <p:sp>
          <p:nvSpPr>
            <p:cNvPr id="3" name="Freeform 3"/>
            <p:cNvSpPr/>
            <p:nvPr/>
          </p:nvSpPr>
          <p:spPr>
            <a:xfrm>
              <a:off x="0" y="-14423"/>
              <a:ext cx="3418726" cy="2033962"/>
            </a:xfrm>
            <a:custGeom>
              <a:avLst/>
              <a:gdLst/>
              <a:ahLst/>
              <a:cxnLst/>
              <a:rect l="l" t="t" r="r" b="b"/>
              <a:pathLst>
                <a:path w="3418726" h="2033962">
                  <a:moveTo>
                    <a:pt x="0" y="0"/>
                  </a:moveTo>
                  <a:lnTo>
                    <a:pt x="3418726" y="0"/>
                  </a:lnTo>
                  <a:lnTo>
                    <a:pt x="3418726" y="2033962"/>
                  </a:lnTo>
                  <a:lnTo>
                    <a:pt x="0" y="2033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418726" cy="2100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59300" y="152591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AutoShape 6"/>
          <p:cNvSpPr/>
          <p:nvPr/>
        </p:nvSpPr>
        <p:spPr>
          <a:xfrm>
            <a:off x="1028700" y="1820628"/>
            <a:ext cx="1614985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>
            <a:off x="3607280" y="223817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3585640" y="3550204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6"/>
                </a:lnTo>
                <a:lnTo>
                  <a:pt x="0" y="6217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3620246" y="140172"/>
            <a:ext cx="11047508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REQUISITI DI SISTEMA (FURPS+)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68114" y="2165799"/>
            <a:ext cx="11424286" cy="8174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Funzionalità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(F)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Autenticazione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modello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3D del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percorso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(U):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Interfaccia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intuitiva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cancellazione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simultanea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date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passate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posti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non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disponibili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Affidabilità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(R):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Prevenzione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doppie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crash del gateway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Prestazioni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(P):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Risposta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agli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input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immediata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caricamento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disponibilità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posti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meno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5 secondi.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percorso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riprodotto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su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Unity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deve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essere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fluido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privo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lag.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(S):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App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containerizzata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garantire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funzionamento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identico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 ogni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ambiente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L'architettura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deve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permettere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modificare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facilmente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la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mappa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configurare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giorni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chiusura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festività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orari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apertura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tramite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pannello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controllo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senza dover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riscrivere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codice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3587014" y="771954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2" name="Freeform 12"/>
          <p:cNvSpPr/>
          <p:nvPr/>
        </p:nvSpPr>
        <p:spPr>
          <a:xfrm>
            <a:off x="3585640" y="4830220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60"/>
                </a:lnTo>
                <a:lnTo>
                  <a:pt x="0" y="626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3" name="Freeform 13"/>
          <p:cNvSpPr/>
          <p:nvPr/>
        </p:nvSpPr>
        <p:spPr>
          <a:xfrm>
            <a:off x="3587014" y="6114005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5"/>
                </a:lnTo>
                <a:lnTo>
                  <a:pt x="0" y="621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400648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95358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3920934" y="0"/>
            <a:ext cx="10446132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LA SCELTA DELLE TECNOLOGIE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10233" y="2324100"/>
            <a:ext cx="11267534" cy="7093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87"/>
              </a:lnSpc>
            </a:pP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Architetturale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Microservizi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approccio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"Unity as a Library"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UaaL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687"/>
              </a:lnSpc>
            </a:pP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Stack Tecnologico:</a:t>
            </a:r>
          </a:p>
          <a:p>
            <a:pPr algn="just">
              <a:lnSpc>
                <a:spcPts val="3687"/>
              </a:lnSpc>
            </a:pPr>
            <a:endParaRPr lang="en-US" sz="2634" b="1" u="sng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Frontend: Flutter 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(App container cross-platform).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Backend: Node.js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Gestione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richieste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I/O).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Database: PostgreSQL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Transazioni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Motore</a:t>
            </a: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3D: Unity con C#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(Sistema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NavMesh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percorsi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Cloud: Google Cloud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(Data storage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alleggerire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l'app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ctr">
              <a:lnSpc>
                <a:spcPts val="3687"/>
              </a:lnSpc>
              <a:spcBef>
                <a:spcPct val="0"/>
              </a:spcBef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149680" y="1375047"/>
            <a:ext cx="1593105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685800" y="2080268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685800" y="1637754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>
            <a:off x="2133600" y="3467100"/>
            <a:ext cx="13708378" cy="6334413"/>
          </a:xfrm>
          <a:custGeom>
            <a:avLst/>
            <a:gdLst/>
            <a:ahLst/>
            <a:cxnLst/>
            <a:rect l="l" t="t" r="r" b="b"/>
            <a:pathLst>
              <a:path w="13708378" h="6334413">
                <a:moveTo>
                  <a:pt x="0" y="0"/>
                </a:moveTo>
                <a:lnTo>
                  <a:pt x="13708378" y="0"/>
                </a:lnTo>
                <a:lnTo>
                  <a:pt x="13708378" y="6334413"/>
                </a:lnTo>
                <a:lnTo>
                  <a:pt x="0" y="63344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3708570" y="-194052"/>
            <a:ext cx="10870860" cy="151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30"/>
              </a:lnSpc>
              <a:spcBef>
                <a:spcPct val="0"/>
              </a:spcBef>
            </a:pPr>
            <a:r>
              <a:rPr lang="en-US" sz="88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PIANIFICAZIONE DEL PROGETTO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9680" y="1544106"/>
            <a:ext cx="11876156" cy="1210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di </a:t>
            </a: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Agile.</a:t>
            </a:r>
          </a:p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Pianificazione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(Gantt)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Durata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4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settimane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includendo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pianificazione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test e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documentazione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finale.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792</Words>
  <Application>Microsoft Office PowerPoint</Application>
  <PresentationFormat>Personalizzato</PresentationFormat>
  <Paragraphs>73</Paragraphs>
  <Slides>15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Bebas Neue Bold</vt:lpstr>
      <vt:lpstr>Calibri</vt:lpstr>
      <vt:lpstr>Poppins Bold</vt:lpstr>
      <vt:lpstr>Arial</vt:lpstr>
      <vt:lpstr>Intro Rust</vt:lpstr>
      <vt:lpstr>Poppins</vt:lpstr>
      <vt:lpstr>Poppins Light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Problemi riscontrati Il progetto è stato svolto senza particolari problematiche legate a ritardi di consegna o a mancate conoscenze specifiche in materia. Le uniche difficoltà sono state legate alla creazione del prototipo, data la poca esperienza</dc:title>
  <dc:creator>Utente</dc:creator>
  <cp:lastModifiedBy>COFANO FABIO</cp:lastModifiedBy>
  <cp:revision>9</cp:revision>
  <dcterms:created xsi:type="dcterms:W3CDTF">2006-08-16T00:00:00Z</dcterms:created>
  <dcterms:modified xsi:type="dcterms:W3CDTF">2026-01-05T17:11:01Z</dcterms:modified>
  <dc:identifier>DAG8LlqrbVI</dc:identifier>
</cp:coreProperties>
</file>

<file path=docProps/thumbnail.jpeg>
</file>